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Amatic SC" panose="020B0604020202020204" charset="-79"/>
      <p:regular r:id="rId34"/>
      <p:bold r:id="rId35"/>
    </p:embeddedFont>
    <p:embeddedFont>
      <p:font typeface="Average" panose="020B0604020202020204" charset="0"/>
      <p:regular r:id="rId36"/>
    </p:embeddedFont>
    <p:embeddedFont>
      <p:font typeface="Caveat" panose="020B0604020202020204" charset="0"/>
      <p:regular r:id="rId37"/>
      <p:bold r:id="rId38"/>
    </p:embeddedFont>
    <p:embeddedFont>
      <p:font typeface="Georgia" panose="02040502050405020303" pitchFamily="18" charset="0"/>
      <p:regular r:id="rId39"/>
      <p:bold r:id="rId40"/>
      <p:italic r:id="rId41"/>
      <p:boldItalic r:id="rId42"/>
    </p:embeddedFont>
    <p:embeddedFont>
      <p:font typeface="Merriweather Black" panose="020B0604020202020204" charset="0"/>
      <p:bold r:id="rId43"/>
      <p:boldItalic r:id="rId44"/>
    </p:embeddedFont>
    <p:embeddedFont>
      <p:font typeface="Oswald" panose="020B0604020202020204" charset="0"/>
      <p:regular r:id="rId45"/>
      <p:bold r:id="rId46"/>
    </p:embeddedFont>
    <p:embeddedFont>
      <p:font typeface="Roboto Slab" panose="020B0604020202020204" charset="0"/>
      <p:regular r:id="rId47"/>
      <p:bold r:id="rId48"/>
    </p:embeddedFont>
    <p:embeddedFont>
      <p:font typeface="Trebuchet MS" panose="020B0603020202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C6C29E-B892-4B64-8CE1-61C0CA80C2D9}">
  <a:tblStyle styleId="{A6C6C29E-B892-4B64-8CE1-61C0CA80C2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16b44f3a1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16b44f3a1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16b44f3a1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16b44f3a1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16b44f3a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16b44f3a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16b44f3a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16b44f3a1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03bb1d2f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03bb1d2f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16b44f3a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16b44f3a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03bb1d2f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03bb1d2f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16b44f3a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16b44f3a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16b44f3a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16b44f3a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16b44f3a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16b44f3a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16b44f3a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16b44f3a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16b44f3a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16b44f3a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16b44f3a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16b44f3a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16b44f3a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16b44f3a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16b44f3a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16b44f3a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03bb1d2f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03bb1d2f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03bb1d2f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03bb1d2f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03bb1d2f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03bb1d2f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03bb1d2f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03bb1d2f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03bb1d2f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03bb1d2f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1605b28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1605b282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03bb1d2f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03bb1d2f5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03bb1d2f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03bb1d2f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1605b282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1605b282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03bb1d2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03bb1d2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03bb1d2f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03bb1d2f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789401f6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789401f6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03bb1d2f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03bb1d2f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03bb1d2f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03bb1d2f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7" name="Google Shape;57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4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7" name="Google Shape;87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97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8" name="Google Shape;98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0" name="Google Shape;110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ctrTitle" idx="4294967295"/>
          </p:nvPr>
        </p:nvSpPr>
        <p:spPr>
          <a:xfrm>
            <a:off x="0" y="661375"/>
            <a:ext cx="9144000" cy="17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 dirty="0">
                <a:latin typeface="Amatic SC"/>
                <a:ea typeface="Amatic SC"/>
                <a:cs typeface="Amatic SC"/>
                <a:sym typeface="Amatic SC"/>
              </a:rPr>
              <a:t>Coding Cat</a:t>
            </a:r>
            <a:endParaRPr sz="7200" b="1" dirty="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4294967295"/>
          </p:nvPr>
        </p:nvSpPr>
        <p:spPr>
          <a:xfrm>
            <a:off x="150" y="2391475"/>
            <a:ext cx="9144000" cy="22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Ahmad Subaktagin Jabir		16.02.04.061</a:t>
            </a:r>
            <a:endParaRPr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Arunima </a:t>
            </a:r>
            <a:r>
              <a:rPr lang="en-GB" dirty="0" err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Ayshee</a:t>
            </a:r>
            <a:r>
              <a:rPr lang="en-GB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			16.02.04.066</a:t>
            </a:r>
            <a:endParaRPr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Rahat</a:t>
            </a:r>
            <a:r>
              <a:rPr lang="en-GB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Bin Osman		16.02.04.083</a:t>
            </a:r>
            <a:endParaRPr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 dirty="0" err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Aniqua</a:t>
            </a:r>
            <a:r>
              <a:rPr lang="en-GB" b="1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Tabassum		16.02.04.085</a:t>
            </a:r>
            <a:endParaRPr b="1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750" y="431825"/>
            <a:ext cx="665351" cy="4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10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7200"/>
            <a:ext cx="8839200" cy="2723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11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13" y="161575"/>
            <a:ext cx="8158837" cy="437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12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1A9D9-FB94-4317-93B0-2BE4308F1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0425"/>
            <a:ext cx="9144000" cy="29907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13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3A51C-8B98-4D15-829C-2A240492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" y="0"/>
            <a:ext cx="898933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-75" y="2141250"/>
            <a:ext cx="67929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Relational Model</a:t>
            </a:r>
            <a:endParaRPr sz="4000"/>
          </a:p>
        </p:txBody>
      </p:sp>
      <p:sp>
        <p:nvSpPr>
          <p:cNvPr id="237" name="Google Shape;237;p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14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150" y="2141250"/>
            <a:ext cx="91440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SQL Commands</a:t>
            </a:r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246" name="Google Shape;246;p31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16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255" name="Google Shape;255;p32"/>
          <p:cNvGraphicFramePr/>
          <p:nvPr/>
        </p:nvGraphicFramePr>
        <p:xfrm>
          <a:off x="64175" y="856725"/>
          <a:ext cx="8974775" cy="3214360"/>
        </p:xfrm>
        <a:graphic>
          <a:graphicData uri="http://schemas.openxmlformats.org/drawingml/2006/table">
            <a:tbl>
              <a:tblPr>
                <a:noFill/>
                <a:tableStyleId>{A6C6C29E-B892-4B64-8CE1-61C0CA80C2D9}</a:tableStyleId>
              </a:tblPr>
              <a:tblGrid>
                <a:gridCol w="450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6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Talents</a:t>
                      </a:r>
                      <a:endParaRPr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Portfolio</a:t>
                      </a:r>
                      <a:endParaRPr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4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CREATE TABLE Talents (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TalentID  int IDENTITY(1,1) NOT NULL,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UserName  varchar(50) NOT NULL UNIQUE,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FirstName varchar(100) NOT NULL,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LastName  varchar(100) NOT NULL,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Email     varchar(500) NOT NULL UNIQUE,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Password  varchar(500) NOT NULL,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</a:t>
                      </a:r>
                      <a:r>
                        <a:rPr lang="en-GB" sz="1200" b="1"/>
                        <a:t>PRIMARY KEY (TalentID)</a:t>
                      </a:r>
                      <a:r>
                        <a:rPr lang="en-GB" sz="1200"/>
                        <a:t>);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CREATE TABLE Portfolio (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</a:t>
                      </a:r>
                      <a:r>
                        <a:rPr lang="en-GB" sz="1200" b="1"/>
                        <a:t>TalentID      int NOT NULL FOREIGN KEY REFERENCES Talents(TalentID)</a:t>
                      </a:r>
                      <a:r>
                        <a:rPr lang="en-GB" sz="1200"/>
                        <a:t>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TopSkill        text,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SecondTopSkill  text,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Rankings        int,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LanguageChoice  text,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InterestedField text,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</a:t>
                      </a:r>
                      <a:r>
                        <a:rPr lang="en-GB" sz="1200" b="1"/>
                        <a:t>PRIMARY KEY (TalentID)</a:t>
                      </a:r>
                      <a:r>
                        <a:rPr lang="en-GB" sz="1200"/>
                        <a:t>);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2" name="Google Shape;262;p33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263" name="Google Shape;263;p33"/>
          <p:cNvGraphicFramePr/>
          <p:nvPr/>
        </p:nvGraphicFramePr>
        <p:xfrm>
          <a:off x="84613" y="124688"/>
          <a:ext cx="8974775" cy="4457182"/>
        </p:xfrm>
        <a:graphic>
          <a:graphicData uri="http://schemas.openxmlformats.org/drawingml/2006/table">
            <a:tbl>
              <a:tblPr>
                <a:noFill/>
                <a:tableStyleId>{A6C6C29E-B892-4B64-8CE1-61C0CA80C2D9}</a:tableStyleId>
              </a:tblPr>
              <a:tblGrid>
                <a:gridCol w="450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6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Problems</a:t>
                      </a:r>
                      <a:endParaRPr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Submissions</a:t>
                      </a:r>
                      <a:endParaRPr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4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CREATE TABLE Problems (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  ProblemID        int IDENTITY NOT NULL, 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  ProblemName      varchar(200) NOT NULL, 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  max_score        int NOT NULL, 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  difficulty       varchar(50) NOT NULL, 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  Category         varchar(100) NOT NULL, 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  Description      text NOT NULL, 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  Input_Format     text NULL, 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  Output_Format    text NULL, 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  Constraints      text NULL, 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  Sample_Input     text NOT NULL, 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  Sample_Output    text NOT NULL, 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  Notes            text NULL, 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  Test_Cases       text NOT NULL, 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  Test_Case_Output text NOT NULL, 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  </a:t>
                      </a:r>
                      <a:r>
                        <a:rPr lang="en-GB" sz="900" b="1"/>
                        <a:t>ProblemSetterID  int NOT NULL FOREIGN KEY REFERENCES ProblemSetters(ProblemSetterID), </a:t>
                      </a:r>
                      <a:endParaRPr sz="900" b="1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1"/>
                        <a:t>  PRIMARY KEY (ProblemID)</a:t>
                      </a:r>
                      <a:r>
                        <a:rPr lang="en-GB" sz="900"/>
                        <a:t>);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CREATE TABLE Submissions (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SubmissionID  int IDENTITY (1,1) NOT NULL,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</a:t>
                      </a:r>
                      <a:r>
                        <a:rPr lang="en-GB" sz="1200" b="1"/>
                        <a:t>TalentID      int NOT NULL FOREIGN KEY REFERENCES Talents(TalentID), </a:t>
                      </a:r>
                      <a:endParaRPr sz="1200" b="1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  ProblemID     int NOT NULL FOREIGN KEY REFERENCES Problems(ProblemID)</a:t>
                      </a:r>
                      <a:r>
                        <a:rPr lang="en-GB" sz="1200"/>
                        <a:t>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Result        varchar(100) NOT NULL,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SubmittedCode text NOT NULL,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</a:t>
                      </a:r>
                      <a:r>
                        <a:rPr lang="en-GB" sz="1200" b="1"/>
                        <a:t>PRIMARY KEY (SubmissionID)</a:t>
                      </a:r>
                      <a:r>
                        <a:rPr lang="en-GB" sz="1200"/>
                        <a:t>);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69" name="Google Shape;269;p34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271" name="Google Shape;271;p34"/>
          <p:cNvGraphicFramePr/>
          <p:nvPr/>
        </p:nvGraphicFramePr>
        <p:xfrm>
          <a:off x="64175" y="856725"/>
          <a:ext cx="8974775" cy="2940040"/>
        </p:xfrm>
        <a:graphic>
          <a:graphicData uri="http://schemas.openxmlformats.org/drawingml/2006/table">
            <a:tbl>
              <a:tblPr>
                <a:noFill/>
                <a:tableStyleId>{A6C6C29E-B892-4B64-8CE1-61C0CA80C2D9}</a:tableStyleId>
              </a:tblPr>
              <a:tblGrid>
                <a:gridCol w="450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6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Problem Setters</a:t>
                      </a:r>
                      <a:endParaRPr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Assessment Test</a:t>
                      </a:r>
                      <a:endParaRPr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4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CREATE TABLE ProblemSetters (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ProblemSetterID   int IDENTITY(1,1) NOT NULL,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UserName          varchar(50) NOT NULL UNIQUE,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ProblemSetterName varchar(400) NOT NULL,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Email             varchar(500) NOT NULL UNIQUE,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Password          varchar(500) NOT NULL,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</a:t>
                      </a:r>
                      <a:r>
                        <a:rPr lang="en-GB" sz="1200" b="1"/>
                        <a:t>PRIMARY KEY (ProblemSetterID)</a:t>
                      </a:r>
                      <a:r>
                        <a:rPr lang="en-GB" sz="1200"/>
                        <a:t>);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CREATE TABLE AssessmentTest (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AssessmentTestID int IDENTITY(1,1) NOT NULL,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Question         text NOT NULL,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Answer           text NOT NULL,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Price            decimal(4, 2) NOT NULL,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</a:t>
                      </a:r>
                      <a:r>
                        <a:rPr lang="en-GB" sz="1200" b="1"/>
                        <a:t>ProblemSetterID  int NOT NULL FOREIGN KEY REFERENCES ProblemSetters(ProblemSetterID)</a:t>
                      </a:r>
                      <a:r>
                        <a:rPr lang="en-GB" sz="1200"/>
                        <a:t>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</a:t>
                      </a:r>
                      <a:r>
                        <a:rPr lang="en-GB" sz="1200" b="1"/>
                        <a:t>PRIMARY KEY (AssessmentTestID)</a:t>
                      </a:r>
                      <a:r>
                        <a:rPr lang="en-GB" sz="1200"/>
                        <a:t>);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8" name="Google Shape;278;p35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279" name="Google Shape;279;p35"/>
          <p:cNvGraphicFramePr/>
          <p:nvPr/>
        </p:nvGraphicFramePr>
        <p:xfrm>
          <a:off x="64175" y="856725"/>
          <a:ext cx="8974775" cy="2940040"/>
        </p:xfrm>
        <a:graphic>
          <a:graphicData uri="http://schemas.openxmlformats.org/drawingml/2006/table">
            <a:tbl>
              <a:tblPr>
                <a:noFill/>
                <a:tableStyleId>{A6C6C29E-B892-4B64-8CE1-61C0CA80C2D9}</a:tableStyleId>
              </a:tblPr>
              <a:tblGrid>
                <a:gridCol w="450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6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Test History</a:t>
                      </a:r>
                      <a:endParaRPr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Payment Type</a:t>
                      </a:r>
                      <a:endParaRPr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4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CREATE TABLE TestHistory (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TestHistoryID int IDENTITY(1,1) NOT NULL,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</a:t>
                      </a:r>
                      <a:r>
                        <a:rPr lang="en-GB" sz="1200" b="1"/>
                        <a:t>AssessmentTestID int NOT NULL FOREIGN KEY REFERENCES AssessmentTest(AssessmentTestID), </a:t>
                      </a:r>
                      <a:endParaRPr sz="1200" b="1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  TalentID         int NOT NULL FOREIGN KEY REFERENCES Talents(TalentID), </a:t>
                      </a:r>
                      <a:endParaRPr sz="1200" b="1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  </a:t>
                      </a:r>
                      <a:r>
                        <a:rPr lang="en-GB" sz="1200"/>
                        <a:t>Result           varchar(100),</a:t>
                      </a:r>
                      <a:r>
                        <a:rPr lang="en-GB" sz="1200" b="1"/>
                        <a:t> </a:t>
                      </a:r>
                      <a:endParaRPr sz="1200" b="1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  PRIMARY KEY (TestHistoryID)</a:t>
                      </a:r>
                      <a:r>
                        <a:rPr lang="en-GB" sz="1200"/>
                        <a:t>);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CREATE TABLE PaymentType (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PaymentTypeID   int IDENTITY(1,1) NOT NULL,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PaymentTypeName varchar(200) NOT NULL,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</a:t>
                      </a:r>
                      <a:r>
                        <a:rPr lang="en-GB" sz="1200" b="1"/>
                        <a:t>PRIMARY KEY (PaymentTypeID)</a:t>
                      </a:r>
                      <a:r>
                        <a:rPr lang="en-GB" sz="1200"/>
                        <a:t>);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37E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/>
        </p:nvSpPr>
        <p:spPr>
          <a:xfrm>
            <a:off x="127675" y="27625"/>
            <a:ext cx="3028800" cy="51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Outline</a:t>
            </a:r>
            <a:endParaRPr sz="4000" b="1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312125" y="-45925"/>
            <a:ext cx="3900000" cy="51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Names of Entities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Entity Relationship Diagram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Relational Model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Design of Three Pages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Conclusion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 dirty="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287" name="Google Shape;287;p36"/>
          <p:cNvGraphicFramePr/>
          <p:nvPr/>
        </p:nvGraphicFramePr>
        <p:xfrm>
          <a:off x="64175" y="856725"/>
          <a:ext cx="8974775" cy="2665720"/>
        </p:xfrm>
        <a:graphic>
          <a:graphicData uri="http://schemas.openxmlformats.org/drawingml/2006/table">
            <a:tbl>
              <a:tblPr>
                <a:noFill/>
                <a:tableStyleId>{A6C6C29E-B892-4B64-8CE1-61C0CA80C2D9}</a:tableStyleId>
              </a:tblPr>
              <a:tblGrid>
                <a:gridCol w="450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6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Payment</a:t>
                      </a:r>
                      <a:endParaRPr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Project Manager</a:t>
                      </a:r>
                      <a:endParaRPr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4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CREATE TABLE Payment (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PaymentID        int IDENTITY(1,1) NOT NULL,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</a:t>
                      </a:r>
                      <a:r>
                        <a:rPr lang="en-GB" sz="1200" b="1"/>
                        <a:t>PaymentTypeID    int NOT NULL FOREIGN KEY REFERENCES PaymentType(PaymentTypeID),</a:t>
                      </a:r>
                      <a:endParaRPr sz="1200" b="1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  TestHistoryID int NOT NULL FOREIGN KEY REFERENCES TestHistory(TestHistoryID),  </a:t>
                      </a:r>
                      <a:endParaRPr sz="1200" b="1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  PRIMARY KEY (PaymentID)</a:t>
                      </a:r>
                      <a:r>
                        <a:rPr lang="en-GB" sz="1200"/>
                        <a:t>);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CREATE TABLE ProjectManager (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ProjectManagerID int IDENTITY(1,1) NOT NULL,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Company          varchar(300) NOT NULL,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UserName         varchar(50) NOT NULL UNIQUE,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Password         varchar(500) NOT NULL,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</a:t>
                      </a:r>
                      <a:r>
                        <a:rPr lang="en-GB" sz="1200" b="1"/>
                        <a:t>PRIMARY KEY (ProjectManagerID)</a:t>
                      </a:r>
                      <a:r>
                        <a:rPr lang="en-GB" sz="1200"/>
                        <a:t>);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4" name="Google Shape;294;p37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295" name="Google Shape;295;p37"/>
          <p:cNvGraphicFramePr/>
          <p:nvPr/>
        </p:nvGraphicFramePr>
        <p:xfrm>
          <a:off x="64175" y="856725"/>
          <a:ext cx="8974775" cy="2940040"/>
        </p:xfrm>
        <a:graphic>
          <a:graphicData uri="http://schemas.openxmlformats.org/drawingml/2006/table">
            <a:tbl>
              <a:tblPr>
                <a:noFill/>
                <a:tableStyleId>{A6C6C29E-B892-4B64-8CE1-61C0CA80C2D9}</a:tableStyleId>
              </a:tblPr>
              <a:tblGrid>
                <a:gridCol w="450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6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Search</a:t>
                      </a:r>
                      <a:endParaRPr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Interview</a:t>
                      </a:r>
                      <a:endParaRPr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4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CREATE TABLE Search (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SearchID         int IDENTITY(1,1) NOT NULL,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Tokens           varchar(max),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  ProjectManagerID int NOT NULL FOREIGN KEY REFERENCES ProjectManager(ProjectManagerID), </a:t>
                      </a:r>
                      <a:endParaRPr sz="1200" b="1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  TalentID      int NOT NULL FOREIGN KEY REFERENCES Talents(TalentID), </a:t>
                      </a:r>
                      <a:endParaRPr sz="1200" b="1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  PRIMARY KEY (SearchID)</a:t>
                      </a:r>
                      <a:r>
                        <a:rPr lang="en-GB" sz="1200"/>
                        <a:t>);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CREATE TABLE interview (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InterviewID      int IDENTITY(1,1) NOT NULL, </a:t>
                      </a:r>
                      <a:endParaRPr sz="120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</a:t>
                      </a:r>
                      <a:r>
                        <a:rPr lang="en-GB" sz="1200" b="1"/>
                        <a:t>SearchID int NOT NULL FOREIGN KEY REFERENCES Search(SearchID),</a:t>
                      </a:r>
                      <a:endParaRPr sz="1200" b="1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  PRIMARY KEY (InterviewID)</a:t>
                      </a:r>
                      <a:r>
                        <a:rPr lang="en-GB" sz="1200"/>
                        <a:t>);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301" name="Google Shape;301;p38"/>
          <p:cNvSpPr txBox="1">
            <a:spLocks noGrp="1"/>
          </p:cNvSpPr>
          <p:nvPr>
            <p:ph type="title" idx="4294967295"/>
          </p:nvPr>
        </p:nvSpPr>
        <p:spPr>
          <a:xfrm>
            <a:off x="150" y="2141250"/>
            <a:ext cx="91440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Entities with Dummy Data</a:t>
            </a:r>
            <a:endParaRPr/>
          </a:p>
        </p:txBody>
      </p:sp>
      <p:sp>
        <p:nvSpPr>
          <p:cNvPr id="302" name="Google Shape;302;p38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09" name="Google Shape;309;p39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0" name="Google Shape;310;p39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50" y="473875"/>
            <a:ext cx="84963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9500" y="2774888"/>
            <a:ext cx="6324600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 txBox="1"/>
          <p:nvPr/>
        </p:nvSpPr>
        <p:spPr>
          <a:xfrm>
            <a:off x="0" y="2127825"/>
            <a:ext cx="91440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Talent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0" y="3657950"/>
            <a:ext cx="91440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Problem Setter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20" name="Google Shape;320;p40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0" y="1917250"/>
            <a:ext cx="91440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Project Manager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225" y="535850"/>
            <a:ext cx="478155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34913"/>
            <a:ext cx="8839199" cy="34311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0"/>
          <p:cNvSpPr txBox="1"/>
          <p:nvPr/>
        </p:nvSpPr>
        <p:spPr>
          <a:xfrm>
            <a:off x="0" y="3366013"/>
            <a:ext cx="91440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Problems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>
            <a:spLocks noGrp="1"/>
          </p:cNvSpPr>
          <p:nvPr>
            <p:ph type="title"/>
          </p:nvPr>
        </p:nvSpPr>
        <p:spPr>
          <a:xfrm>
            <a:off x="-100" y="2141250"/>
            <a:ext cx="68355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Design of Three Pages</a:t>
            </a:r>
            <a:endParaRPr sz="4000"/>
          </a:p>
        </p:txBody>
      </p:sp>
      <p:sp>
        <p:nvSpPr>
          <p:cNvPr id="331" name="Google Shape;331;p4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25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26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9" name="Google Shape;339;p42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40" name="Google Shape;340;p42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41" name="Google Shape;3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075" y="235050"/>
            <a:ext cx="7463551" cy="38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2"/>
          <p:cNvSpPr txBox="1"/>
          <p:nvPr/>
        </p:nvSpPr>
        <p:spPr>
          <a:xfrm>
            <a:off x="5100" y="4041300"/>
            <a:ext cx="91440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erriweather Black"/>
                <a:ea typeface="Merriweather Black"/>
                <a:cs typeface="Merriweather Black"/>
                <a:sym typeface="Merriweather Black"/>
              </a:rPr>
              <a:t>Home Page</a:t>
            </a:r>
            <a:endParaRPr sz="180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48" name="Google Shape;348;p43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49" name="Google Shape;349;p43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50" name="Google Shape;3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25"/>
            <a:ext cx="8839200" cy="390398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3"/>
          <p:cNvSpPr txBox="1"/>
          <p:nvPr/>
        </p:nvSpPr>
        <p:spPr>
          <a:xfrm>
            <a:off x="5100" y="4041300"/>
            <a:ext cx="91440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erriweather Black"/>
                <a:ea typeface="Merriweather Black"/>
                <a:cs typeface="Merriweather Black"/>
                <a:sym typeface="Merriweather Black"/>
              </a:rPr>
              <a:t>Login Page</a:t>
            </a:r>
            <a:endParaRPr sz="180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28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57" name="Google Shape;357;p44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8" name="Google Shape;358;p44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59" name="Google Shape;3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952077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4"/>
          <p:cNvSpPr txBox="1"/>
          <p:nvPr/>
        </p:nvSpPr>
        <p:spPr>
          <a:xfrm>
            <a:off x="5100" y="4041300"/>
            <a:ext cx="91440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erriweather Black"/>
                <a:ea typeface="Merriweather Black"/>
                <a:cs typeface="Merriweather Black"/>
                <a:sym typeface="Merriweather Black"/>
              </a:rPr>
              <a:t>Registration Page</a:t>
            </a:r>
            <a:endParaRPr sz="180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>
            <a:spLocks noGrp="1"/>
          </p:cNvSpPr>
          <p:nvPr>
            <p:ph type="title"/>
          </p:nvPr>
        </p:nvSpPr>
        <p:spPr>
          <a:xfrm>
            <a:off x="100" y="2141250"/>
            <a:ext cx="67926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Conclusion</a:t>
            </a:r>
            <a:endParaRPr sz="4800"/>
          </a:p>
        </p:txBody>
      </p:sp>
      <p:sp>
        <p:nvSpPr>
          <p:cNvPr id="366" name="Google Shape;366;p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29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67" name="Google Shape;367;p45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8" name="Google Shape;368;p45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title" idx="4294967295"/>
          </p:nvPr>
        </p:nvSpPr>
        <p:spPr>
          <a:xfrm>
            <a:off x="0" y="2141250"/>
            <a:ext cx="68034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Introduction</a:t>
            </a:r>
            <a:endParaRPr sz="4000"/>
          </a:p>
        </p:txBody>
      </p:sp>
      <p:sp>
        <p:nvSpPr>
          <p:cNvPr id="137" name="Google Shape;137;p19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AEA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30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74" name="Google Shape;374;p46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5" name="Google Shape;375;p46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76" name="Google Shape;3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600" y="304800"/>
            <a:ext cx="5834946" cy="4376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1B92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>
            <a:spLocks noGrp="1"/>
          </p:cNvSpPr>
          <p:nvPr>
            <p:ph type="title"/>
          </p:nvPr>
        </p:nvSpPr>
        <p:spPr>
          <a:xfrm>
            <a:off x="-150" y="2141250"/>
            <a:ext cx="91440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latin typeface="Caveat"/>
                <a:ea typeface="Caveat"/>
                <a:cs typeface="Caveat"/>
                <a:sym typeface="Caveat"/>
              </a:rPr>
              <a:t>ANY QUESTIONS?</a:t>
            </a:r>
            <a:endParaRPr sz="7200"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82" name="Google Shape;382;p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sp>
        <p:nvSpPr>
          <p:cNvPr id="383" name="Google Shape;383;p47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4" name="Google Shape;384;p47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accent3"/>
                </a:solidFill>
              </a:rPr>
              <a:t>4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144" name="Google Shape;144;p20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51434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3" indent="-355600">
              <a:spcBef>
                <a:spcPts val="0"/>
              </a:spcBef>
              <a:buClr>
                <a:srgbClr val="000000"/>
              </a:buClr>
              <a:buSzPts val="2000"/>
              <a:buFont typeface="Trebuchet MS"/>
              <a:buChar char="●"/>
            </a:pPr>
            <a:r>
              <a:rPr lang="en-GB" sz="2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 is important to store data of the users</a:t>
            </a:r>
            <a:endParaRPr sz="200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3" indent="-355600">
              <a:spcBef>
                <a:spcPts val="0"/>
              </a:spcBef>
              <a:buClr>
                <a:srgbClr val="000000"/>
              </a:buClr>
              <a:buSzPts val="2000"/>
              <a:buFont typeface="Trebuchet MS"/>
              <a:buChar char="●"/>
            </a:pPr>
            <a:r>
              <a:rPr lang="en-GB" sz="2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Efficient data storing helps improve user experience</a:t>
            </a:r>
            <a:endParaRPr sz="200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3" indent="-355600">
              <a:spcBef>
                <a:spcPts val="0"/>
              </a:spcBef>
              <a:buClr>
                <a:srgbClr val="000000"/>
              </a:buClr>
              <a:buSzPts val="2000"/>
              <a:buFont typeface="Trebuchet MS"/>
              <a:buChar char="●"/>
            </a:pPr>
            <a:r>
              <a:rPr lang="en-GB" sz="20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Will also help us recommend talents for suitable jobs</a:t>
            </a:r>
            <a:endParaRPr sz="200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0" y="2141250"/>
            <a:ext cx="68034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Name of Entities</a:t>
            </a:r>
            <a:endParaRPr sz="4000"/>
          </a:p>
        </p:txBody>
      </p:sp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5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6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629125" y="445025"/>
            <a:ext cx="2210400" cy="1102200"/>
          </a:xfrm>
          <a:prstGeom prst="ellipse">
            <a:avLst/>
          </a:prstGeom>
          <a:solidFill>
            <a:srgbClr val="311B9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52400" dir="36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Talents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3466800" y="445025"/>
            <a:ext cx="2210400" cy="1102200"/>
          </a:xfrm>
          <a:prstGeom prst="ellipse">
            <a:avLst/>
          </a:prstGeom>
          <a:solidFill>
            <a:srgbClr val="311B9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52400" dir="36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Portfolio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6304475" y="445025"/>
            <a:ext cx="2210400" cy="1102200"/>
          </a:xfrm>
          <a:prstGeom prst="ellipse">
            <a:avLst/>
          </a:prstGeom>
          <a:solidFill>
            <a:srgbClr val="311B9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52400" dir="36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Problems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629125" y="1773400"/>
            <a:ext cx="2210400" cy="1102200"/>
          </a:xfrm>
          <a:prstGeom prst="ellipse">
            <a:avLst/>
          </a:prstGeom>
          <a:solidFill>
            <a:srgbClr val="311B9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52400" dir="36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Submission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3466800" y="1773400"/>
            <a:ext cx="2210400" cy="1102200"/>
          </a:xfrm>
          <a:prstGeom prst="ellipse">
            <a:avLst/>
          </a:prstGeom>
          <a:solidFill>
            <a:srgbClr val="311B9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52400" dir="36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Problem Setter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6304475" y="1773400"/>
            <a:ext cx="2210400" cy="1102200"/>
          </a:xfrm>
          <a:prstGeom prst="ellipse">
            <a:avLst/>
          </a:prstGeom>
          <a:solidFill>
            <a:srgbClr val="311B9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52400" dir="36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Assessment Test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629125" y="3101775"/>
            <a:ext cx="2210400" cy="1102200"/>
          </a:xfrm>
          <a:prstGeom prst="ellipse">
            <a:avLst/>
          </a:prstGeom>
          <a:solidFill>
            <a:srgbClr val="311B9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52400" dir="36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Test History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3466800" y="3101775"/>
            <a:ext cx="2210400" cy="1102200"/>
          </a:xfrm>
          <a:prstGeom prst="ellipse">
            <a:avLst/>
          </a:prstGeom>
          <a:solidFill>
            <a:srgbClr val="311B9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52400" dir="36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Payment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6304475" y="3101775"/>
            <a:ext cx="2210400" cy="1102200"/>
          </a:xfrm>
          <a:prstGeom prst="ellipse">
            <a:avLst/>
          </a:prstGeom>
          <a:solidFill>
            <a:srgbClr val="311B9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52400" dir="36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Payment Type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7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629125" y="1773400"/>
            <a:ext cx="2210400" cy="1102200"/>
          </a:xfrm>
          <a:prstGeom prst="ellipse">
            <a:avLst/>
          </a:prstGeom>
          <a:solidFill>
            <a:srgbClr val="311B9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52400" dir="36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Project Manager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3466800" y="1773400"/>
            <a:ext cx="2210400" cy="1102200"/>
          </a:xfrm>
          <a:prstGeom prst="ellipse">
            <a:avLst/>
          </a:prstGeom>
          <a:solidFill>
            <a:srgbClr val="311B9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52400" dir="36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Interview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6304475" y="1773400"/>
            <a:ext cx="2210400" cy="1102200"/>
          </a:xfrm>
          <a:prstGeom prst="ellipse">
            <a:avLst/>
          </a:prstGeom>
          <a:solidFill>
            <a:srgbClr val="311B9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52400" dir="36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Search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-125" y="2141250"/>
            <a:ext cx="67929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Entity Relationship (ER) Diagram</a:t>
            </a:r>
            <a:endParaRPr sz="4000"/>
          </a:p>
        </p:txBody>
      </p:sp>
      <p:sp>
        <p:nvSpPr>
          <p:cNvPr id="188" name="Google Shape;188;p2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9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12767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September 24, 2019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3717025" y="4681000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rage"/>
                <a:ea typeface="Average"/>
                <a:cs typeface="Average"/>
                <a:sym typeface="Average"/>
              </a:rPr>
              <a:t>Coding Cat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550" y="152400"/>
            <a:ext cx="269612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800" y="152400"/>
            <a:ext cx="3094522" cy="437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989</Words>
  <Application>Microsoft Office PowerPoint</Application>
  <PresentationFormat>On-screen Show (16:9)</PresentationFormat>
  <Paragraphs>235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Merriweather Black</vt:lpstr>
      <vt:lpstr>Amatic SC</vt:lpstr>
      <vt:lpstr>Oswald</vt:lpstr>
      <vt:lpstr>Average</vt:lpstr>
      <vt:lpstr>Georgia</vt:lpstr>
      <vt:lpstr>Caveat</vt:lpstr>
      <vt:lpstr>Roboto Slab</vt:lpstr>
      <vt:lpstr>Trebuchet MS</vt:lpstr>
      <vt:lpstr>Arial</vt:lpstr>
      <vt:lpstr>Slate</vt:lpstr>
      <vt:lpstr>Coding Cat</vt:lpstr>
      <vt:lpstr>PowerPoint Presentation</vt:lpstr>
      <vt:lpstr>Introduction</vt:lpstr>
      <vt:lpstr>PowerPoint Presentation</vt:lpstr>
      <vt:lpstr>Name of Entities</vt:lpstr>
      <vt:lpstr>PowerPoint Presentation</vt:lpstr>
      <vt:lpstr>PowerPoint Presentation</vt:lpstr>
      <vt:lpstr>Entity Relationship (ER)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Relational Model</vt:lpstr>
      <vt:lpstr>SQL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Entities with Dummy Data</vt:lpstr>
      <vt:lpstr>PowerPoint Presentation</vt:lpstr>
      <vt:lpstr>PowerPoint Presentation</vt:lpstr>
      <vt:lpstr>Design of Three Pages</vt:lpstr>
      <vt:lpstr>PowerPoint Presentation</vt:lpstr>
      <vt:lpstr>PowerPoint Presentation</vt:lpstr>
      <vt:lpstr>PowerPoint Presentation</vt:lpstr>
      <vt:lpstr>Conclusion</vt:lpstr>
      <vt:lpstr>PowerPoint Presentation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Cat</dc:title>
  <cp:lastModifiedBy>Ahmad Subaktagin Jabir</cp:lastModifiedBy>
  <cp:revision>3</cp:revision>
  <dcterms:modified xsi:type="dcterms:W3CDTF">2019-09-24T05:09:10Z</dcterms:modified>
</cp:coreProperties>
</file>